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4" r:id="rId2"/>
    <p:sldId id="342" r:id="rId3"/>
    <p:sldId id="339" r:id="rId4"/>
    <p:sldId id="289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59" r:id="rId14"/>
    <p:sldId id="292" r:id="rId1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4B5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D10990-0096-4243-A413-6A1A8BA795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5982549-C83A-4476-A80B-3459947530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79DA283-C510-473F-8124-B766407B2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910F-941F-498D-A53E-B5FB1BB6019D}" type="datetimeFigureOut">
              <a:rPr lang="pt-BR" smtClean="0"/>
              <a:t>04/11/2019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8EB4B8E-A2FD-419D-BF57-2A9243E4F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64F1852-9DFB-4CE7-9735-4636CCF15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0161-7AD7-4427-B0F7-8CD462BBED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328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FB217B-09E9-4A90-AA0B-B3C693A63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5E00514-7761-4EAD-B5F7-B532F6001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489FDB1-DEE0-4FF3-B7AA-15BB2B910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910F-941F-498D-A53E-B5FB1BB6019D}" type="datetimeFigureOut">
              <a:rPr lang="pt-BR" smtClean="0"/>
              <a:t>04/11/2019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99E0094-32E8-4489-86A7-72F327044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48BD90C-4A6C-4D4E-8884-77F70C92F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0161-7AD7-4427-B0F7-8CD462BBED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3693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7E5F1B-152E-4282-BB74-C7D7E2BC91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C8DBB01-4B9C-42AB-A47D-1DB9250E3E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BBFFBE6-B293-47C5-B990-BC88E3065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910F-941F-498D-A53E-B5FB1BB6019D}" type="datetimeFigureOut">
              <a:rPr lang="pt-BR" smtClean="0"/>
              <a:t>04/11/2019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A0A3987-2362-4C94-B3D2-8ADCC2C4A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9C64FF8-8233-4045-9A87-E0AD1EA47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0161-7AD7-4427-B0F7-8CD462BBED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5418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ado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8748A29F-57DC-4BC9-9F02-527EEFF9B7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156" t="14159" r="77093" b="50000"/>
          <a:stretch/>
        </p:blipFill>
        <p:spPr>
          <a:xfrm>
            <a:off x="4305300" y="1447800"/>
            <a:ext cx="7886700" cy="54102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C2E88104-A9E9-4878-A168-5EE1923B4A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875" t="50336" r="75951" b="10425"/>
          <a:stretch/>
        </p:blipFill>
        <p:spPr>
          <a:xfrm>
            <a:off x="0" y="0"/>
            <a:ext cx="8085222" cy="592309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315984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E7FFA2BC-F2D2-FA41-9BA7-948CACA9A5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8" name="Título 7"/>
          <p:cNvSpPr>
            <a:spLocks noGrp="1"/>
          </p:cNvSpPr>
          <p:nvPr>
            <p:ph type="title" hasCustomPrompt="1"/>
          </p:nvPr>
        </p:nvSpPr>
        <p:spPr>
          <a:xfrm>
            <a:off x="623887" y="620713"/>
            <a:ext cx="10944225" cy="68114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pt-BR" dirty="0"/>
              <a:t>Título do Slide</a:t>
            </a: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0" hasCustomPrompt="1"/>
          </p:nvPr>
        </p:nvSpPr>
        <p:spPr>
          <a:xfrm>
            <a:off x="623888" y="1441450"/>
            <a:ext cx="10944225" cy="479583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11113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kumimoji="0" lang="pt-BR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defRPr>
            </a:lvl2pPr>
            <a:lvl3pPr marL="11113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/>
            </a:lvl3pPr>
            <a:lvl4pPr marL="296863" marR="0" indent="-28575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Pct val="210000"/>
              <a:buFontTx/>
              <a:buBlip>
                <a:blip r:embed="rId3"/>
              </a:buBlip>
              <a:tabLst/>
              <a:defRPr sz="2000"/>
            </a:lvl4pPr>
            <a:lvl5pPr marL="11113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5pPr>
          </a:lstStyle>
          <a:p>
            <a:pPr marL="11113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646E6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Texto em destaque</a:t>
            </a:r>
          </a:p>
          <a:p>
            <a:pPr marL="11113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646E6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Texto corrido</a:t>
            </a:r>
          </a:p>
          <a:p>
            <a:pPr marL="296863" marR="0" lvl="3" indent="-28575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Pct val="210000"/>
              <a:buFontTx/>
              <a:buBlip>
                <a:blip r:embed="rId3"/>
              </a:buBlip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646E6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Conteúdo em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46E6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bullets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646E6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11113" marR="0" lvl="4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879696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Informações de rodapé ou legenda de imagem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238F74F-4C5B-634D-9283-00DDF795547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454" y="5887314"/>
            <a:ext cx="1685417" cy="94799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86EA5B5-80F2-CF45-8018-4BB41C7F8F7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503606" y="6237288"/>
            <a:ext cx="2064507" cy="24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492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3">
          <p15:clr>
            <a:srgbClr val="FBAE40"/>
          </p15:clr>
        </p15:guide>
        <p15:guide id="2" orient="horz" pos="391">
          <p15:clr>
            <a:srgbClr val="FBAE40"/>
          </p15:clr>
        </p15:guide>
        <p15:guide id="3" pos="7287">
          <p15:clr>
            <a:srgbClr val="FBAE40"/>
          </p15:clr>
        </p15:guide>
        <p15:guide id="4" orient="horz" pos="392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78D532-FD0F-483C-9DCE-37C4CCA28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570B21A-9C8D-46FE-8B7D-C1159EE1C5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32C2521-157A-4F2E-81FE-4761BEA8F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910F-941F-498D-A53E-B5FB1BB6019D}" type="datetimeFigureOut">
              <a:rPr lang="pt-BR" smtClean="0"/>
              <a:t>04/11/2019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81A85C0-9FAB-4015-884E-00E2389FF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BAE355B-2B2A-4D0A-B694-CBCD89EF0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0161-7AD7-4427-B0F7-8CD462BBED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7476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8485E1-92D7-416D-AE7A-9E9AA0BA6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C0E3198-CF08-445A-BFFC-35C2C03FEC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2147E95-9467-42A2-BB82-A1F89554F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910F-941F-498D-A53E-B5FB1BB6019D}" type="datetimeFigureOut">
              <a:rPr lang="pt-BR" smtClean="0"/>
              <a:t>04/11/2019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D800C8E-40A8-46D4-8B22-513396F7C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9B392E2-3C89-4B32-94FD-D9898469C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0161-7AD7-4427-B0F7-8CD462BBED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1614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4BA7BD-9063-4EDA-852A-D00F40BBC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C18AFB4-0EFA-4856-9C7D-58CC368520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AFEB590-FDAD-4DEB-8E97-64F62E07DA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4030458-DD98-4CD1-AEE7-77EA161DE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910F-941F-498D-A53E-B5FB1BB6019D}" type="datetimeFigureOut">
              <a:rPr lang="pt-BR" smtClean="0"/>
              <a:t>04/11/2019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73C8CA1-C4D1-4ED9-9901-1A9766058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33FCEF8-3EBB-471C-AA8B-AC97052C2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0161-7AD7-4427-B0F7-8CD462BBED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2510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3D5D6C-F50E-4C78-B940-D1CCDB1E1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4ED17F7-8EA2-4443-995E-8B8FC5FC1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244F715-5C63-40E1-8A1B-A566249597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91D7BA1-3C31-4193-915A-CD34C81E48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3618AA1-8C85-4460-9978-35FF25A065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9FC3EA93-04EF-4B86-825E-5EB805188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910F-941F-498D-A53E-B5FB1BB6019D}" type="datetimeFigureOut">
              <a:rPr lang="pt-BR" smtClean="0"/>
              <a:t>04/11/2019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166AFBF-E986-47BE-BBF3-6F0227184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D26143C8-A618-4DBF-95BF-6FB806180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0161-7AD7-4427-B0F7-8CD462BBED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5153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05BF54-9B41-4891-AEC6-B07670A2F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DEC20E3-806E-4F80-ABE2-4684A13CB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910F-941F-498D-A53E-B5FB1BB6019D}" type="datetimeFigureOut">
              <a:rPr lang="pt-BR" smtClean="0"/>
              <a:t>04/11/2019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4FA9E65-DED5-4D04-9760-C23623270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6B40B2A-F361-4712-A5BA-F3D9729D9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0161-7AD7-4427-B0F7-8CD462BBED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9851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2DCCFE8-44F5-4860-8DF7-72448F2F4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910F-941F-498D-A53E-B5FB1BB6019D}" type="datetimeFigureOut">
              <a:rPr lang="pt-BR" smtClean="0"/>
              <a:t>04/11/2019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5B0C76F-A5EF-4A43-BF70-8EE152CDC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724E762-4A14-4AC6-904D-B75668151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0161-7AD7-4427-B0F7-8CD462BBED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4596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DEA1A6-19CD-4D9F-AD1E-A1493F5A5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E7FB2D3-DE20-4729-A043-977F8B350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36DC6F6-4F08-461A-B0E4-9D32946A89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AC6102B-E6C1-4414-BA6A-9D8CA70C7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910F-941F-498D-A53E-B5FB1BB6019D}" type="datetimeFigureOut">
              <a:rPr lang="pt-BR" smtClean="0"/>
              <a:t>04/11/2019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BDF8C43-2F37-44A2-8541-B6D53887E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E526D28-8185-4134-917B-C6331B4F6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0161-7AD7-4427-B0F7-8CD462BBED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6799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7989B8-38D3-4FB8-A797-F5E49A088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ABB61F0-8073-4A3B-AB3F-BB212BB6D8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46A40FB-4B88-4CB1-9194-7A3567DEA5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227CA2A-D2D0-4067-899E-48B25F49F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910F-941F-498D-A53E-B5FB1BB6019D}" type="datetimeFigureOut">
              <a:rPr lang="pt-BR" smtClean="0"/>
              <a:t>04/11/2019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013F3E5-C203-4514-943B-C6672479E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8365679-5B46-43DB-B73D-96463E003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0161-7AD7-4427-B0F7-8CD462BBED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2527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4C60FB5-5F62-47DD-9902-CE26D9726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0CB582E-AB28-484D-8F6D-D665E5F1A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21742F3-5B20-4701-8D7C-C83FCCB1A9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11910F-941F-498D-A53E-B5FB1BB6019D}" type="datetimeFigureOut">
              <a:rPr lang="pt-BR" smtClean="0"/>
              <a:t>04/11/2019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2E8CC5E-8B26-4E7F-B74E-EEFCB3935D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491001F-37E5-49B6-826F-919DB674FA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20161-7AD7-4427-B0F7-8CD462BBED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0524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9" r:id="rId12"/>
    <p:sldLayoutId id="214748367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mailto:metroconsulting@metrosp.com.br" TargetMode="External"/><Relationship Id="rId3" Type="http://schemas.openxmlformats.org/officeDocument/2006/relationships/image" Target="../media/image8.png"/><Relationship Id="rId7" Type="http://schemas.openxmlformats.org/officeDocument/2006/relationships/image" Target="cid:image015.jpg@01D59321.846A9900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cid:image013.jpg@01D59321.846A9900" TargetMode="Externa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7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tmp"/><Relationship Id="rId4" Type="http://schemas.openxmlformats.org/officeDocument/2006/relationships/image" Target="../media/image18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6B3DFA0-2A93-4A55-899E-FD5465C31F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958" t="53709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72825D01-8038-450A-B4D8-6B12746CB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8337" y="5505866"/>
            <a:ext cx="10641396" cy="711199"/>
          </a:xfrm>
        </p:spPr>
        <p:txBody>
          <a:bodyPr>
            <a:noAutofit/>
          </a:bodyPr>
          <a:lstStyle/>
          <a:p>
            <a:pPr algn="ctr"/>
            <a:r>
              <a:rPr lang="pt-BR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Consultoria com </a:t>
            </a:r>
            <a:r>
              <a:rPr lang="pt-BR" sz="4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Know</a:t>
            </a:r>
            <a:r>
              <a:rPr lang="pt-BR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 </a:t>
            </a:r>
            <a:r>
              <a:rPr lang="pt-BR" sz="4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How</a:t>
            </a:r>
            <a:r>
              <a:rPr lang="pt-BR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 e excelência na área do Transporte Metro-ferroviário e da Mobilidade Urbana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0C09914-096F-4403-9BD8-86516F8993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296" t="48821" r="3482" b="46517"/>
          <a:stretch/>
        </p:blipFill>
        <p:spPr>
          <a:xfrm>
            <a:off x="2780650" y="545345"/>
            <a:ext cx="6423386" cy="71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164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interior, chão, televisão&#10;&#10;Descrição gerada com muito alta confiança">
            <a:extLst>
              <a:ext uri="{FF2B5EF4-FFF2-40B4-BE49-F238E27FC236}">
                <a16:creationId xmlns:a16="http://schemas.microsoft.com/office/drawing/2014/main" id="{861176BF-0942-476B-8F73-F8F5EAD498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9"/>
          <a:stretch/>
        </p:blipFill>
        <p:spPr>
          <a:xfrm>
            <a:off x="502794" y="858703"/>
            <a:ext cx="7310412" cy="4986763"/>
          </a:xfrm>
          <a:prstGeom prst="rect">
            <a:avLst/>
          </a:prstGeom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02369EC8-616E-4B4B-8A49-AC438397FA3D}"/>
              </a:ext>
            </a:extLst>
          </p:cNvPr>
          <p:cNvGrpSpPr/>
          <p:nvPr/>
        </p:nvGrpSpPr>
        <p:grpSpPr>
          <a:xfrm>
            <a:off x="8129465" y="597093"/>
            <a:ext cx="3392707" cy="536481"/>
            <a:chOff x="1100389" y="259318"/>
            <a:chExt cx="3392707" cy="606328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BE2D7836-3BD5-4ED8-8470-9AA82E7E2168}"/>
                </a:ext>
              </a:extLst>
            </p:cNvPr>
            <p:cNvSpPr txBox="1"/>
            <p:nvPr/>
          </p:nvSpPr>
          <p:spPr>
            <a:xfrm>
              <a:off x="1100389" y="259318"/>
              <a:ext cx="3392706" cy="591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OPERAÇÃO</a:t>
              </a:r>
            </a:p>
          </p:txBody>
        </p:sp>
        <p:cxnSp>
          <p:nvCxnSpPr>
            <p:cNvPr id="10" name="Conector reto 9">
              <a:extLst>
                <a:ext uri="{FF2B5EF4-FFF2-40B4-BE49-F238E27FC236}">
                  <a16:creationId xmlns:a16="http://schemas.microsoft.com/office/drawing/2014/main" id="{18ECE8C3-B02B-42B5-808F-32D71B56B934}"/>
                </a:ext>
              </a:extLst>
            </p:cNvPr>
            <p:cNvCxnSpPr>
              <a:cxnSpLocks/>
            </p:cNvCxnSpPr>
            <p:nvPr/>
          </p:nvCxnSpPr>
          <p:spPr>
            <a:xfrm>
              <a:off x="1100391" y="865646"/>
              <a:ext cx="3392705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84464DB-0756-439D-A22E-E35B24D31F35}"/>
              </a:ext>
            </a:extLst>
          </p:cNvPr>
          <p:cNvSpPr txBox="1"/>
          <p:nvPr/>
        </p:nvSpPr>
        <p:spPr>
          <a:xfrm>
            <a:off x="8034001" y="1564756"/>
            <a:ext cx="3488171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Segurança pública, baseada no tratamento científico da informação;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Centros de controle operacional;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Capacitação;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Pesquisa avaliando como os usuários percebem e classificam o serviço e hábitos de viagem.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5108165C-9CCF-4638-A21F-109B52FCA4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296" t="48683" r="3482" b="46517"/>
          <a:stretch/>
        </p:blipFill>
        <p:spPr>
          <a:xfrm>
            <a:off x="7993980" y="6074085"/>
            <a:ext cx="3757162" cy="43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099991"/>
      </p:ext>
    </p:extLst>
  </p:cSld>
  <p:clrMapOvr>
    <a:masterClrMapping/>
  </p:clrMapOvr>
  <p:transition spd="slow" advTm="10831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céu, ao ar livre, trilho, trem&#10;&#10;Descrição gerada com muito alta confiança">
            <a:extLst>
              <a:ext uri="{FF2B5EF4-FFF2-40B4-BE49-F238E27FC236}">
                <a16:creationId xmlns:a16="http://schemas.microsoft.com/office/drawing/2014/main" id="{4E57DF4A-DCFC-4A51-B3A1-F8C1A0886F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7" r="16089"/>
          <a:stretch/>
        </p:blipFill>
        <p:spPr>
          <a:xfrm>
            <a:off x="4286656" y="3491383"/>
            <a:ext cx="3651114" cy="3086300"/>
          </a:xfrm>
          <a:prstGeom prst="rect">
            <a:avLst/>
          </a:prstGeom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02369EC8-616E-4B4B-8A49-AC438397FA3D}"/>
              </a:ext>
            </a:extLst>
          </p:cNvPr>
          <p:cNvGrpSpPr/>
          <p:nvPr/>
        </p:nvGrpSpPr>
        <p:grpSpPr>
          <a:xfrm>
            <a:off x="8081732" y="517465"/>
            <a:ext cx="3392707" cy="585649"/>
            <a:chOff x="1100389" y="259318"/>
            <a:chExt cx="3392707" cy="606328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BE2D7836-3BD5-4ED8-8470-9AA82E7E2168}"/>
                </a:ext>
              </a:extLst>
            </p:cNvPr>
            <p:cNvSpPr txBox="1"/>
            <p:nvPr/>
          </p:nvSpPr>
          <p:spPr>
            <a:xfrm>
              <a:off x="1100389" y="259318"/>
              <a:ext cx="3392706" cy="54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MANUTENÇÃO</a:t>
              </a:r>
            </a:p>
          </p:txBody>
        </p:sp>
        <p:cxnSp>
          <p:nvCxnSpPr>
            <p:cNvPr id="10" name="Conector reto 9">
              <a:extLst>
                <a:ext uri="{FF2B5EF4-FFF2-40B4-BE49-F238E27FC236}">
                  <a16:creationId xmlns:a16="http://schemas.microsoft.com/office/drawing/2014/main" id="{18ECE8C3-B02B-42B5-808F-32D71B56B934}"/>
                </a:ext>
              </a:extLst>
            </p:cNvPr>
            <p:cNvCxnSpPr>
              <a:cxnSpLocks/>
            </p:cNvCxnSpPr>
            <p:nvPr/>
          </p:nvCxnSpPr>
          <p:spPr>
            <a:xfrm>
              <a:off x="1100391" y="865646"/>
              <a:ext cx="3392705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84464DB-0756-439D-A22E-E35B24D31F35}"/>
              </a:ext>
            </a:extLst>
          </p:cNvPr>
          <p:cNvSpPr txBox="1"/>
          <p:nvPr/>
        </p:nvSpPr>
        <p:spPr>
          <a:xfrm>
            <a:off x="8077107" y="1453308"/>
            <a:ext cx="3488171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Reparos e revisões em equipamentos e componentes em oficinas;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Medições e calibrações de instrumentos e equipamentos;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Inspeção para a avaliação do estado operacional em equipamentos e sistemas;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Implantação de monitoramento contínuo e manutenção preditiva (análise de vibração, </a:t>
            </a:r>
            <a:r>
              <a:rPr kumimoji="0" lang="pt-BR" sz="1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termografia</a:t>
            </a:r>
            <a:r>
              <a:rPr kumimoji="0" lang="pt-BR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ultrassom, </a:t>
            </a:r>
            <a:r>
              <a:rPr kumimoji="0" lang="pt-BR" sz="1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etc</a:t>
            </a:r>
            <a:r>
              <a:rPr kumimoji="0" lang="pt-BR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46CE0E0F-144E-4DE2-AC9E-4389FF97DA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296" t="48683" r="3482" b="46517"/>
          <a:stretch/>
        </p:blipFill>
        <p:spPr>
          <a:xfrm>
            <a:off x="8077107" y="6050335"/>
            <a:ext cx="3757162" cy="43007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A8CAA8C-BCF5-4692-B845-A5A643D1F7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2000"/>
                    </a14:imgEffect>
                  </a14:imgLayer>
                </a14:imgProps>
              </a:ext>
            </a:extLst>
          </a:blip>
          <a:srcRect l="5154" t="1845" r="30646" b="2091"/>
          <a:stretch/>
        </p:blipFill>
        <p:spPr>
          <a:xfrm>
            <a:off x="361579" y="440341"/>
            <a:ext cx="5251281" cy="436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73222"/>
      </p:ext>
    </p:extLst>
  </p:cSld>
  <p:clrMapOvr>
    <a:masterClrMapping/>
  </p:clrMapOvr>
  <p:transition spd="slow" advTm="1094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pessoa, homem, em pé, interior&#10;&#10;Descrição gerada com muito alta confiança">
            <a:extLst>
              <a:ext uri="{FF2B5EF4-FFF2-40B4-BE49-F238E27FC236}">
                <a16:creationId xmlns:a16="http://schemas.microsoft.com/office/drawing/2014/main" id="{4B8BB51E-4FCB-4A25-89B4-B7633B6000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70" y="989584"/>
            <a:ext cx="7472332" cy="5373757"/>
          </a:xfrm>
          <a:prstGeom prst="rect">
            <a:avLst/>
          </a:prstGeom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02369EC8-616E-4B4B-8A49-AC438397FA3D}"/>
              </a:ext>
            </a:extLst>
          </p:cNvPr>
          <p:cNvGrpSpPr/>
          <p:nvPr/>
        </p:nvGrpSpPr>
        <p:grpSpPr>
          <a:xfrm>
            <a:off x="7934793" y="634460"/>
            <a:ext cx="3475325" cy="568909"/>
            <a:chOff x="8363927" y="210044"/>
            <a:chExt cx="3475325" cy="606275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BE2D7836-3BD5-4ED8-8470-9AA82E7E2168}"/>
                </a:ext>
              </a:extLst>
            </p:cNvPr>
            <p:cNvSpPr txBox="1"/>
            <p:nvPr/>
          </p:nvSpPr>
          <p:spPr>
            <a:xfrm>
              <a:off x="8446546" y="210044"/>
              <a:ext cx="3392706" cy="557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MANUTENÇÃO</a:t>
              </a:r>
            </a:p>
          </p:txBody>
        </p:sp>
        <p:cxnSp>
          <p:nvCxnSpPr>
            <p:cNvPr id="10" name="Conector reto 9">
              <a:extLst>
                <a:ext uri="{FF2B5EF4-FFF2-40B4-BE49-F238E27FC236}">
                  <a16:creationId xmlns:a16="http://schemas.microsoft.com/office/drawing/2014/main" id="{18ECE8C3-B02B-42B5-808F-32D71B56B934}"/>
                </a:ext>
              </a:extLst>
            </p:cNvPr>
            <p:cNvCxnSpPr>
              <a:cxnSpLocks/>
            </p:cNvCxnSpPr>
            <p:nvPr/>
          </p:nvCxnSpPr>
          <p:spPr>
            <a:xfrm>
              <a:off x="8363927" y="816319"/>
              <a:ext cx="3392705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84464DB-0756-439D-A22E-E35B24D31F35}"/>
              </a:ext>
            </a:extLst>
          </p:cNvPr>
          <p:cNvSpPr txBox="1"/>
          <p:nvPr/>
        </p:nvSpPr>
        <p:spPr>
          <a:xfrm>
            <a:off x="8080006" y="1692802"/>
            <a:ext cx="348817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Consultoria em: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Dimensionamento de recursos humanos, materiais, equipamentos e infraestrutura de manutenção;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Implementação de planos de manutenção;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dirty="0">
                <a:latin typeface="Calibri" panose="020F0502020204030204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Análise e solução de problemas técnicos nos ativos operacionais.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7409E197-432A-4F2D-BAF9-2084EC40FD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296" t="48683" r="3482" b="46517"/>
          <a:stretch/>
        </p:blipFill>
        <p:spPr>
          <a:xfrm>
            <a:off x="8053357" y="6038460"/>
            <a:ext cx="3757162" cy="43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210786"/>
      </p:ext>
    </p:extLst>
  </p:cSld>
  <p:clrMapOvr>
    <a:masterClrMapping/>
  </p:clrMapOvr>
  <p:transition spd="slow" advTm="10576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0B74C303-E055-4D50-94A8-E2BF572096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 contrast="34000"/>
                    </a14:imgEffect>
                  </a14:imgLayer>
                </a14:imgProps>
              </a:ext>
            </a:extLst>
          </a:blip>
          <a:srcRect l="9817" t="6421" r="38851" b="23056"/>
          <a:stretch/>
        </p:blipFill>
        <p:spPr>
          <a:xfrm>
            <a:off x="286962" y="337730"/>
            <a:ext cx="5175385" cy="399937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6B3DFA0-2A93-4A55-899E-FD5465C3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296" t="48683" r="3482" b="46517"/>
          <a:stretch/>
        </p:blipFill>
        <p:spPr>
          <a:xfrm>
            <a:off x="7959316" y="6159642"/>
            <a:ext cx="3757162" cy="430073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7CF6D0E9-FD71-41BE-B175-761638E8BF15}"/>
              </a:ext>
            </a:extLst>
          </p:cNvPr>
          <p:cNvSpPr/>
          <p:nvPr/>
        </p:nvSpPr>
        <p:spPr>
          <a:xfrm>
            <a:off x="6560190" y="1611178"/>
            <a:ext cx="489123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	Consultoria aos municípios brasileiros na              	concepção e execução do Plano de 	Mobilidade e Programa Avançar Cidades: </a:t>
            </a:r>
          </a:p>
          <a:p>
            <a:pPr lvl="1"/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Pesquisa Origem-Destino;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Caracterização do Sistema de Transporte;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Simulações de Demanda de Redes de Transporte;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Caracterização Socioeconômica, Urbana e de Mobilidade;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Expansão de Redes de Transporte;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Reorganização e Integração de Transporte Coletivo;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Cálculos de Benefícios Sociais, dentre outros.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A07C9E5-0A9D-453A-ACA6-A8F913F2A29D}"/>
              </a:ext>
            </a:extLst>
          </p:cNvPr>
          <p:cNvSpPr/>
          <p:nvPr/>
        </p:nvSpPr>
        <p:spPr>
          <a:xfrm>
            <a:off x="5849923" y="589981"/>
            <a:ext cx="63420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800" b="1" dirty="0">
                <a:latin typeface="Calibri" panose="020F0502020204030204"/>
              </a:rPr>
              <a:t>SOLUÇÕES DE MOBILIDADE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8092E627-2351-4512-A3ED-C5114199D507}"/>
              </a:ext>
            </a:extLst>
          </p:cNvPr>
          <p:cNvCxnSpPr>
            <a:cxnSpLocks/>
          </p:cNvCxnSpPr>
          <p:nvPr/>
        </p:nvCxnSpPr>
        <p:spPr>
          <a:xfrm>
            <a:off x="7041499" y="1100579"/>
            <a:ext cx="398163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>
            <a:extLst>
              <a:ext uri="{FF2B5EF4-FFF2-40B4-BE49-F238E27FC236}">
                <a16:creationId xmlns:a16="http://schemas.microsoft.com/office/drawing/2014/main" id="{4EC31DEF-D3D4-4D57-BD0C-1592C5F65A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265" y="4264402"/>
            <a:ext cx="2472431" cy="225586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021875A-A6F4-4D42-AE13-EF4EA839A5E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801"/>
          <a:stretch/>
        </p:blipFill>
        <p:spPr>
          <a:xfrm>
            <a:off x="3470272" y="4099883"/>
            <a:ext cx="3089918" cy="242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723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Uma imagem contendo trem, trilho, céu, ao ar livre&#10;&#10;Descrição gerada com muito alta confiança">
            <a:extLst>
              <a:ext uri="{FF2B5EF4-FFF2-40B4-BE49-F238E27FC236}">
                <a16:creationId xmlns:a16="http://schemas.microsoft.com/office/drawing/2014/main" id="{8B3FFD58-AD92-477E-8BDC-C72AC810E7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2" t="29829" r="4589" b="1097"/>
          <a:stretch/>
        </p:blipFill>
        <p:spPr>
          <a:xfrm>
            <a:off x="265587" y="1152695"/>
            <a:ext cx="10790895" cy="524711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474435A-81C1-49D2-979B-61BCF7ED9E41}"/>
              </a:ext>
            </a:extLst>
          </p:cNvPr>
          <p:cNvSpPr txBox="1"/>
          <p:nvPr/>
        </p:nvSpPr>
        <p:spPr>
          <a:xfrm>
            <a:off x="174383" y="6358076"/>
            <a:ext cx="2511906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spcAft>
                <a:spcPts val="1200"/>
              </a:spcAft>
            </a:pPr>
            <a:r>
              <a:rPr lang="pt-BR" sz="2000" b="1" spc="100" dirty="0">
                <a:latin typeface="Montserrat" panose="00000500000000000000" pitchFamily="2" charset="0"/>
              </a:rPr>
              <a:t>55  11  </a:t>
            </a:r>
            <a:r>
              <a:rPr lang="pt-BR" sz="2800" b="1" spc="100" dirty="0">
                <a:latin typeface="Montserrat" panose="00000500000000000000" pitchFamily="2" charset="0"/>
              </a:rPr>
              <a:t>3111 8500</a:t>
            </a:r>
            <a:endParaRPr lang="pt-BR" sz="2400" b="1" spc="100" dirty="0">
              <a:latin typeface="Montserrat" panose="00000500000000000000" pitchFamily="2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FABE37A-DEFA-4691-99BB-2CEECBC2586F}"/>
              </a:ext>
            </a:extLst>
          </p:cNvPr>
          <p:cNvSpPr txBox="1"/>
          <p:nvPr/>
        </p:nvSpPr>
        <p:spPr>
          <a:xfrm>
            <a:off x="469659" y="6005950"/>
            <a:ext cx="16102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Fale conosco:</a:t>
            </a:r>
            <a:endParaRPr lang="pt-BR" sz="2000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E614E94D-C155-48C2-B7F6-3F015FE6D2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296" t="48821" r="3482" b="46517"/>
          <a:stretch/>
        </p:blipFill>
        <p:spPr>
          <a:xfrm>
            <a:off x="2534558" y="313813"/>
            <a:ext cx="6578460" cy="731430"/>
          </a:xfrm>
          <a:prstGeom prst="rect">
            <a:avLst/>
          </a:prstGeom>
        </p:spPr>
      </p:pic>
      <p:pic>
        <p:nvPicPr>
          <p:cNvPr id="1061" name="Picture 37" descr="cid:image013.jpg@01D59321.846A9900">
            <a:extLst>
              <a:ext uri="{FF2B5EF4-FFF2-40B4-BE49-F238E27FC236}">
                <a16:creationId xmlns:a16="http://schemas.microsoft.com/office/drawing/2014/main" id="{E2227217-C2DA-4A9F-8BD6-E971E3C99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05" y="5494947"/>
            <a:ext cx="553733" cy="55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Picture 35" descr="cid:image015.jpg@01D59321.846A9900">
            <a:extLst>
              <a:ext uri="{FF2B5EF4-FFF2-40B4-BE49-F238E27FC236}">
                <a16:creationId xmlns:a16="http://schemas.microsoft.com/office/drawing/2014/main" id="{3640F367-18E9-4497-A1DC-A938043BE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444" y="5213283"/>
            <a:ext cx="775575" cy="77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" name="Rectangle 40">
            <a:extLst>
              <a:ext uri="{FF2B5EF4-FFF2-40B4-BE49-F238E27FC236}">
                <a16:creationId xmlns:a16="http://schemas.microsoft.com/office/drawing/2014/main" id="{E5B8495D-6640-415E-A8AD-CEA356BBF2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548" y="340298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32" name="Rectangle 43">
            <a:extLst>
              <a:ext uri="{FF2B5EF4-FFF2-40B4-BE49-F238E27FC236}">
                <a16:creationId xmlns:a16="http://schemas.microsoft.com/office/drawing/2014/main" id="{09BD761E-45D9-42F9-A353-02FACC9D85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4739" y="5994003"/>
            <a:ext cx="329961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1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   </a:t>
            </a:r>
            <a:r>
              <a:rPr kumimoji="0" lang="pt-BR" altLang="pt-BR" sz="18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Correio Eletrônico - e-mail: </a:t>
            </a:r>
            <a:endParaRPr kumimoji="0" lang="pt-BR" altLang="pt-BR" sz="1800" b="0" i="0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33" name="Rectangle 44">
            <a:extLst>
              <a:ext uri="{FF2B5EF4-FFF2-40B4-BE49-F238E27FC236}">
                <a16:creationId xmlns:a16="http://schemas.microsoft.com/office/drawing/2014/main" id="{D9CC2F79-1064-40A3-BE3C-C6C96662DD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5913" y="6330025"/>
            <a:ext cx="366172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1" i="0" u="none" strike="noStrike" cap="none" normalizeH="0" baseline="0" dirty="0">
                <a:ln>
                  <a:noFill/>
                </a:ln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r>
              <a:rPr kumimoji="0" lang="pt-BR" altLang="pt-BR" sz="1600" b="1" i="0" u="none" strike="noStrike" cap="none" normalizeH="0" baseline="0" dirty="0">
                <a:ln>
                  <a:noFill/>
                </a:ln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metroconsulting@metrosp.com.br</a:t>
            </a:r>
            <a:endParaRPr kumimoji="0" lang="pt-BR" altLang="pt-BR" sz="1200" b="0" i="0" u="none" strike="noStrike" cap="none" normalizeH="0" baseline="0" dirty="0">
              <a:ln>
                <a:noFill/>
              </a:ln>
              <a:solidFill>
                <a:srgbClr val="3333FF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229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desfoque&#10;&#10;Descrição gerada com alta confiança">
            <a:extLst>
              <a:ext uri="{FF2B5EF4-FFF2-40B4-BE49-F238E27FC236}">
                <a16:creationId xmlns:a16="http://schemas.microsoft.com/office/drawing/2014/main" id="{8ACF786A-A637-4B36-A49B-4DB2B558D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28B1B4F8-5356-4123-88BB-5F4A8C7CD743}"/>
              </a:ext>
            </a:extLst>
          </p:cNvPr>
          <p:cNvSpPr/>
          <p:nvPr/>
        </p:nvSpPr>
        <p:spPr>
          <a:xfrm>
            <a:off x="464191" y="4972420"/>
            <a:ext cx="9493541" cy="13179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5400" b="1" i="1" kern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+mj-ea"/>
                <a:cs typeface="+mj-cs"/>
              </a:rPr>
              <a:t>Otimização</a:t>
            </a:r>
            <a:r>
              <a:rPr lang="en-US" sz="5400" b="1" i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+mj-ea"/>
                <a:cs typeface="+mj-cs"/>
              </a:rPr>
              <a:t> da </a:t>
            </a:r>
            <a:r>
              <a:rPr lang="en-US" sz="5400" b="1" i="1" kern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+mj-ea"/>
                <a:cs typeface="+mj-cs"/>
              </a:rPr>
              <a:t>Gestão</a:t>
            </a:r>
            <a:r>
              <a:rPr lang="en-US" sz="5400" b="1" i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+mj-ea"/>
                <a:cs typeface="+mj-cs"/>
              </a:rPr>
              <a:t> </a:t>
            </a:r>
            <a:r>
              <a:rPr lang="en-US" sz="5400" b="1" i="1" kern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+mj-ea"/>
                <a:cs typeface="+mj-cs"/>
              </a:rPr>
              <a:t>Estratégica</a:t>
            </a:r>
            <a:r>
              <a:rPr lang="en-US" sz="5400" b="1" i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+mj-ea"/>
                <a:cs typeface="+mj-cs"/>
              </a:rPr>
              <a:t> do </a:t>
            </a:r>
            <a:r>
              <a:rPr lang="en-US" sz="5400" b="1" i="1" kern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+mj-ea"/>
                <a:cs typeface="+mj-cs"/>
              </a:rPr>
              <a:t>Transporte</a:t>
            </a:r>
            <a:r>
              <a:rPr lang="en-US" sz="5400" b="1" i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+mj-ea"/>
                <a:cs typeface="+mj-cs"/>
              </a:rPr>
              <a:t> e da </a:t>
            </a:r>
            <a:r>
              <a:rPr lang="en-US" sz="5400" b="1" i="1" kern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+mj-ea"/>
                <a:cs typeface="+mj-cs"/>
              </a:rPr>
              <a:t>Mobilidade</a:t>
            </a:r>
            <a:endParaRPr lang="en-US" sz="5400" b="1" i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ea typeface="+mj-ea"/>
              <a:cs typeface="+mj-cs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EAB0A921-52AE-413D-A166-953C71608E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296" t="48996" r="3482" b="46517"/>
          <a:stretch/>
        </p:blipFill>
        <p:spPr>
          <a:xfrm>
            <a:off x="7709878" y="6089392"/>
            <a:ext cx="3757162" cy="40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75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4EDA995F-F6DA-447A-BFDF-B16CAB3F2A2D}"/>
              </a:ext>
            </a:extLst>
          </p:cNvPr>
          <p:cNvSpPr/>
          <p:nvPr/>
        </p:nvSpPr>
        <p:spPr>
          <a:xfrm>
            <a:off x="1322781" y="1514912"/>
            <a:ext cx="10135673" cy="824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sz="2000" dirty="0">
                <a:solidFill>
                  <a:prstClr val="black">
                    <a:lumMod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 com mais de 50 anos de experiência em engenharia Metro-ferroviária e na Mobilidade.</a:t>
            </a:r>
            <a:endParaRPr lang="pt-BR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B7024436-DB14-409D-90C5-AC4081BC097E}"/>
              </a:ext>
            </a:extLst>
          </p:cNvPr>
          <p:cNvSpPr/>
          <p:nvPr/>
        </p:nvSpPr>
        <p:spPr>
          <a:xfrm>
            <a:off x="1322781" y="2644480"/>
            <a:ext cx="1003101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300"/>
              </a:lnSpc>
            </a:pPr>
            <a:r>
              <a:rPr lang="pt-BR" sz="2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Projetamos e operamos a maior malha metroviária do Brasil – incluindo duas linhas de monotrilho, com expertise em:</a:t>
            </a:r>
          </a:p>
          <a:p>
            <a:pPr marL="828675" lvl="1" indent="-396000">
              <a:lnSpc>
                <a:spcPts val="3300"/>
              </a:lnSpc>
              <a:buClr>
                <a:srgbClr val="5B9BD5">
                  <a:lumMod val="75000"/>
                </a:srgbClr>
              </a:buClr>
              <a:buSzPct val="120000"/>
              <a:buFont typeface="Wingdings" panose="05000000000000000000" pitchFamily="2" charset="2"/>
              <a:buChar char="§"/>
            </a:pPr>
            <a:r>
              <a:rPr lang="pt-BR" sz="2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Gestão e Desenvolvimento de Negócios;</a:t>
            </a:r>
          </a:p>
          <a:p>
            <a:pPr marL="828675" lvl="1" indent="-396000">
              <a:lnSpc>
                <a:spcPts val="3300"/>
              </a:lnSpc>
              <a:buClr>
                <a:srgbClr val="5B9BD5">
                  <a:lumMod val="75000"/>
                </a:srgbClr>
              </a:buClr>
              <a:buSzPct val="120000"/>
              <a:buFont typeface="Wingdings" panose="05000000000000000000" pitchFamily="2" charset="2"/>
              <a:buChar char="§"/>
            </a:pPr>
            <a:r>
              <a:rPr lang="pt-BR" sz="2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Análise Econômica e Financeira;</a:t>
            </a:r>
          </a:p>
          <a:p>
            <a:pPr marL="828675" lvl="1" indent="-396000">
              <a:lnSpc>
                <a:spcPts val="3300"/>
              </a:lnSpc>
              <a:buClr>
                <a:srgbClr val="5B9BD5">
                  <a:lumMod val="75000"/>
                </a:srgbClr>
              </a:buClr>
              <a:buSzPct val="120000"/>
              <a:buFont typeface="Wingdings" panose="05000000000000000000" pitchFamily="2" charset="2"/>
              <a:buChar char="§"/>
            </a:pPr>
            <a:r>
              <a:rPr lang="pt-BR" sz="2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Engenharia, Planejamento e Implantação;</a:t>
            </a:r>
          </a:p>
          <a:p>
            <a:pPr marL="828675" lvl="1" indent="-396000">
              <a:lnSpc>
                <a:spcPts val="3300"/>
              </a:lnSpc>
              <a:buClr>
                <a:srgbClr val="5B9BD5">
                  <a:lumMod val="75000"/>
                </a:srgbClr>
              </a:buClr>
              <a:buSzPct val="120000"/>
              <a:buFont typeface="Wingdings" panose="05000000000000000000" pitchFamily="2" charset="2"/>
              <a:buChar char="§"/>
            </a:pPr>
            <a:r>
              <a:rPr lang="pt-BR" sz="2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Gestão de Projetos; </a:t>
            </a:r>
          </a:p>
          <a:p>
            <a:pPr marL="828675" lvl="1" indent="-396000">
              <a:lnSpc>
                <a:spcPts val="3300"/>
              </a:lnSpc>
              <a:buClr>
                <a:srgbClr val="5B9BD5">
                  <a:lumMod val="75000"/>
                </a:srgbClr>
              </a:buClr>
              <a:buSzPct val="120000"/>
              <a:buFont typeface="Wingdings" panose="05000000000000000000" pitchFamily="2" charset="2"/>
              <a:buChar char="§"/>
            </a:pPr>
            <a:r>
              <a:rPr lang="pt-BR" sz="2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Operação; e</a:t>
            </a:r>
          </a:p>
          <a:p>
            <a:pPr marL="828675" lvl="1" indent="-396000">
              <a:lnSpc>
                <a:spcPts val="3300"/>
              </a:lnSpc>
              <a:buClr>
                <a:srgbClr val="5B9BD5">
                  <a:lumMod val="75000"/>
                </a:srgbClr>
              </a:buClr>
              <a:buSzPct val="120000"/>
              <a:buFont typeface="Wingdings" panose="05000000000000000000" pitchFamily="2" charset="2"/>
              <a:buChar char="§"/>
            </a:pPr>
            <a:r>
              <a:rPr lang="pt-BR" sz="2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Manutenção.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3E011C5-48A7-4F2B-9C3D-3104A2BA1488}"/>
              </a:ext>
            </a:extLst>
          </p:cNvPr>
          <p:cNvSpPr/>
          <p:nvPr/>
        </p:nvSpPr>
        <p:spPr>
          <a:xfrm>
            <a:off x="1322781" y="394651"/>
            <a:ext cx="44673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42950">
              <a:defRPr/>
            </a:pPr>
            <a:r>
              <a:rPr lang="pt-BR" sz="3600" b="1" i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Quem Somos: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F2C21F15-115B-4B04-B8B5-6FB502430111}"/>
              </a:ext>
            </a:extLst>
          </p:cNvPr>
          <p:cNvCxnSpPr>
            <a:cxnSpLocks/>
          </p:cNvCxnSpPr>
          <p:nvPr/>
        </p:nvCxnSpPr>
        <p:spPr>
          <a:xfrm flipH="1">
            <a:off x="-23217" y="646692"/>
            <a:ext cx="1304974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pic>
        <p:nvPicPr>
          <p:cNvPr id="9" name="Gráfico 8" descr="Trem">
            <a:extLst>
              <a:ext uri="{FF2B5EF4-FFF2-40B4-BE49-F238E27FC236}">
                <a16:creationId xmlns:a16="http://schemas.microsoft.com/office/drawing/2014/main" id="{5E7024B6-E6CF-4955-83D3-12FBAC971C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2651"/>
          <a:stretch/>
        </p:blipFill>
        <p:spPr>
          <a:xfrm>
            <a:off x="7905483" y="3292672"/>
            <a:ext cx="3165635" cy="24486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3063AE5-CD2B-42EC-8CFB-22C726340A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296" t="48821" r="3482" b="46517"/>
          <a:stretch/>
        </p:blipFill>
        <p:spPr>
          <a:xfrm>
            <a:off x="4912224" y="358211"/>
            <a:ext cx="6423386" cy="714188"/>
          </a:xfrm>
          <a:prstGeom prst="rect">
            <a:avLst/>
          </a:prstGeom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E8E1C5F8-B68F-4FB4-BB16-7E6ADCB158EF}"/>
              </a:ext>
            </a:extLst>
          </p:cNvPr>
          <p:cNvSpPr/>
          <p:nvPr/>
        </p:nvSpPr>
        <p:spPr>
          <a:xfrm>
            <a:off x="8137321" y="6006517"/>
            <a:ext cx="3498209" cy="60400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598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9567" y="532155"/>
            <a:ext cx="5010323" cy="531302"/>
          </a:xfrm>
        </p:spPr>
        <p:txBody>
          <a:bodyPr>
            <a:normAutofit fontScale="90000"/>
          </a:bodyPr>
          <a:lstStyle/>
          <a:p>
            <a:r>
              <a:rPr lang="pt-BR" b="1" i="1" dirty="0"/>
              <a:t>Prestação de Serviços: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60952" y="1733977"/>
            <a:ext cx="3707710" cy="339004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b="1" i="1" dirty="0"/>
              <a:t>O Metrô de São Paulo </a:t>
            </a:r>
            <a:r>
              <a:rPr lang="pt-BR" sz="2000" cap="none" dirty="0"/>
              <a:t>recebeu </a:t>
            </a:r>
            <a:r>
              <a:rPr lang="pt-BR" sz="1600" cap="none" dirty="0">
                <a:latin typeface="Arial" panose="020B0604020202020204" pitchFamily="34" charset="0"/>
                <a:cs typeface="Arial" panose="020B0604020202020204" pitchFamily="34" charset="0"/>
              </a:rPr>
              <a:t>autorização estadual para criar empresas subsidiárias e integrar o capital de empresas privadas.</a:t>
            </a:r>
          </a:p>
          <a:p>
            <a:pPr marL="0" indent="0" algn="just">
              <a:buNone/>
            </a:pPr>
            <a:r>
              <a:rPr lang="pt-BR" sz="1600" cap="none" dirty="0">
                <a:latin typeface="Arial" panose="020B0604020202020204" pitchFamily="34" charset="0"/>
                <a:cs typeface="Arial" panose="020B0604020202020204" pitchFamily="34" charset="0"/>
              </a:rPr>
              <a:t>Em março de 2019, com a criação da GNS - Gerência de Novos 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pt-BR" sz="1600" cap="none" dirty="0">
                <a:latin typeface="Arial" panose="020B0604020202020204" pitchFamily="34" charset="0"/>
                <a:cs typeface="Arial" panose="020B0604020202020204" pitchFamily="34" charset="0"/>
              </a:rPr>
              <a:t>egócios e Serviços do Metrô, foi possível iniciar a exploração e aceleração de novos mercados no Brasil e no exterior, com a exploração comercial de 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consultoria – 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METRÔ CONSULTING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-, com a venda de serviços, </a:t>
            </a:r>
            <a:r>
              <a:rPr lang="pt-BR" sz="1600" i="1" dirty="0">
                <a:latin typeface="Arial" panose="020B0604020202020204" pitchFamily="34" charset="0"/>
                <a:cs typeface="Arial" panose="020B0604020202020204" pitchFamily="34" charset="0"/>
              </a:rPr>
              <a:t>expertise, know-how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e conhecimento nas diversas áreas de Transporte e da Mobilidade, inclusive, na concessão de linhas metroviárias.</a:t>
            </a:r>
          </a:p>
          <a:p>
            <a:pPr marL="0" indent="0" algn="just">
              <a:buNone/>
            </a:pPr>
            <a:endParaRPr lang="pt-BR" sz="22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77BAF25-7B8A-46DB-A234-6B25FAA07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7442" y="-25168"/>
            <a:ext cx="7291710" cy="56484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F0A1063-181B-467D-82E0-7CC7EC4FF5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296" t="48683" r="3482" b="46517"/>
          <a:stretch/>
        </p:blipFill>
        <p:spPr>
          <a:xfrm>
            <a:off x="7827726" y="6038460"/>
            <a:ext cx="3757162" cy="43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783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Uma imagem contendo circuito&#10;&#10;Descrição gerada com alta confiança">
            <a:extLst>
              <a:ext uri="{FF2B5EF4-FFF2-40B4-BE49-F238E27FC236}">
                <a16:creationId xmlns:a16="http://schemas.microsoft.com/office/drawing/2014/main" id="{90C2FFCA-729D-4865-A166-CCEEB8581A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3" r="20881" b="9527"/>
          <a:stretch/>
        </p:blipFill>
        <p:spPr>
          <a:xfrm>
            <a:off x="334864" y="0"/>
            <a:ext cx="7569973" cy="54851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C3922ECD-3549-4D06-892F-47F162CF2B72}"/>
              </a:ext>
            </a:extLst>
          </p:cNvPr>
          <p:cNvGrpSpPr/>
          <p:nvPr/>
        </p:nvGrpSpPr>
        <p:grpSpPr>
          <a:xfrm>
            <a:off x="8387035" y="963535"/>
            <a:ext cx="3597978" cy="1231106"/>
            <a:chOff x="856453" y="806909"/>
            <a:chExt cx="3597978" cy="1302672"/>
          </a:xfrm>
        </p:grpSpPr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82923396-CEA8-4C40-98C5-E4B52FDDAB35}"/>
                </a:ext>
              </a:extLst>
            </p:cNvPr>
            <p:cNvSpPr txBox="1"/>
            <p:nvPr/>
          </p:nvSpPr>
          <p:spPr>
            <a:xfrm>
              <a:off x="861036" y="806909"/>
              <a:ext cx="3593395" cy="1302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ANÁLISE ECONÔMICA E FINANCEIRA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" name="Conector reto 8">
              <a:extLst>
                <a:ext uri="{FF2B5EF4-FFF2-40B4-BE49-F238E27FC236}">
                  <a16:creationId xmlns:a16="http://schemas.microsoft.com/office/drawing/2014/main" id="{5992BE3A-A6E9-4A50-AB5A-3578408C631B}"/>
                </a:ext>
              </a:extLst>
            </p:cNvPr>
            <p:cNvCxnSpPr>
              <a:cxnSpLocks/>
            </p:cNvCxnSpPr>
            <p:nvPr/>
          </p:nvCxnSpPr>
          <p:spPr>
            <a:xfrm>
              <a:off x="856453" y="1837732"/>
              <a:ext cx="3392705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46F7570-C8C9-4290-AE00-C8F6104315EF}"/>
              </a:ext>
            </a:extLst>
          </p:cNvPr>
          <p:cNvSpPr txBox="1"/>
          <p:nvPr/>
        </p:nvSpPr>
        <p:spPr>
          <a:xfrm>
            <a:off x="8387035" y="2288831"/>
            <a:ext cx="359339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CONSULTORIA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 avaliação do potencial de receitas acessórias;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t-BR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 operação de Leasing de equipamentos;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t-BR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 estruturação de concessão de linhas.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EEC41F3-1215-403F-BE14-5DC209FD878F}"/>
              </a:ext>
            </a:extLst>
          </p:cNvPr>
          <p:cNvSpPr txBox="1"/>
          <p:nvPr/>
        </p:nvSpPr>
        <p:spPr>
          <a:xfrm>
            <a:off x="787869" y="5300443"/>
            <a:ext cx="2097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Shopping   ITAQUERA</a:t>
            </a:r>
            <a:endParaRPr kumimoji="0" lang="pt-BR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BA600D2B-6D6C-4813-ACAB-A63B59530C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296" t="48683" r="3482" b="46517"/>
          <a:stretch/>
        </p:blipFill>
        <p:spPr>
          <a:xfrm>
            <a:off x="8279737" y="6202622"/>
            <a:ext cx="3757162" cy="43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924206"/>
      </p:ext>
    </p:extLst>
  </p:cSld>
  <p:clrMapOvr>
    <a:masterClrMapping/>
  </p:clrMapOvr>
  <p:transition spd="slow" advTm="10668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r090186\Documents\DE\GE5\Fotos Linha 5\2013_09_27 - AER - 89.jpg">
            <a:extLst>
              <a:ext uri="{FF2B5EF4-FFF2-40B4-BE49-F238E27FC236}">
                <a16:creationId xmlns:a16="http://schemas.microsoft.com/office/drawing/2014/main" id="{38E0FD13-57EB-4F9C-8354-1749AEE8CC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0" t="1646" b="14086"/>
          <a:stretch/>
        </p:blipFill>
        <p:spPr bwMode="auto">
          <a:xfrm>
            <a:off x="790644" y="1105891"/>
            <a:ext cx="6962863" cy="499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02369EC8-616E-4B4B-8A49-AC438397FA3D}"/>
              </a:ext>
            </a:extLst>
          </p:cNvPr>
          <p:cNvGrpSpPr/>
          <p:nvPr/>
        </p:nvGrpSpPr>
        <p:grpSpPr>
          <a:xfrm>
            <a:off x="7753507" y="491892"/>
            <a:ext cx="3870634" cy="1231106"/>
            <a:chOff x="329250" y="977332"/>
            <a:chExt cx="3870634" cy="1179600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BE2D7836-3BD5-4ED8-8470-9AA82E7E2168}"/>
                </a:ext>
              </a:extLst>
            </p:cNvPr>
            <p:cNvSpPr txBox="1"/>
            <p:nvPr/>
          </p:nvSpPr>
          <p:spPr>
            <a:xfrm>
              <a:off x="329250" y="977332"/>
              <a:ext cx="3392706" cy="1179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ENGENHARIA E PLANEJAMENTO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0" name="Conector reto 9">
              <a:extLst>
                <a:ext uri="{FF2B5EF4-FFF2-40B4-BE49-F238E27FC236}">
                  <a16:creationId xmlns:a16="http://schemas.microsoft.com/office/drawing/2014/main" id="{18ECE8C3-B02B-42B5-808F-32D71B56B934}"/>
                </a:ext>
              </a:extLst>
            </p:cNvPr>
            <p:cNvCxnSpPr>
              <a:cxnSpLocks/>
            </p:cNvCxnSpPr>
            <p:nvPr/>
          </p:nvCxnSpPr>
          <p:spPr>
            <a:xfrm>
              <a:off x="807179" y="1895107"/>
              <a:ext cx="3392705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84464DB-0756-439D-A22E-E35B24D31F35}"/>
              </a:ext>
            </a:extLst>
          </p:cNvPr>
          <p:cNvSpPr txBox="1"/>
          <p:nvPr/>
        </p:nvSpPr>
        <p:spPr>
          <a:xfrm>
            <a:off x="8223615" y="1603882"/>
            <a:ext cx="3696834" cy="4170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CONSULTORIA 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="1" dirty="0">
              <a:latin typeface="Calibri" panose="020F0502020204030204"/>
            </a:endParaRPr>
          </a:p>
          <a:p>
            <a:pPr marL="360000" lvl="1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s-ES" dirty="0" err="1">
                <a:latin typeface="Calibri" panose="020F0502020204030204"/>
              </a:rPr>
              <a:t>Estudos</a:t>
            </a:r>
            <a:r>
              <a:rPr lang="es-ES" dirty="0">
                <a:latin typeface="Calibri" panose="020F0502020204030204"/>
              </a:rPr>
              <a:t> de demanda e pesquisa </a:t>
            </a:r>
            <a:r>
              <a:rPr lang="es-ES" dirty="0" err="1">
                <a:latin typeface="Calibri" panose="020F0502020204030204"/>
              </a:rPr>
              <a:t>origem</a:t>
            </a:r>
            <a:r>
              <a:rPr lang="es-ES" dirty="0">
                <a:latin typeface="Calibri" panose="020F0502020204030204"/>
              </a:rPr>
              <a:t> destino;</a:t>
            </a:r>
          </a:p>
          <a:p>
            <a:pPr marL="360000" lvl="1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s-ES" dirty="0" err="1">
                <a:latin typeface="Calibri" panose="020F0502020204030204"/>
              </a:rPr>
              <a:t>Planejamento</a:t>
            </a:r>
            <a:r>
              <a:rPr lang="es-ES" dirty="0">
                <a:latin typeface="Calibri" panose="020F0502020204030204"/>
              </a:rPr>
              <a:t> e </a:t>
            </a:r>
            <a:r>
              <a:rPr lang="es-ES" dirty="0" err="1">
                <a:latin typeface="Calibri" panose="020F0502020204030204"/>
              </a:rPr>
              <a:t>projeto</a:t>
            </a:r>
            <a:r>
              <a:rPr lang="es-ES" dirty="0">
                <a:latin typeface="Calibri" panose="020F0502020204030204"/>
              </a:rPr>
              <a:t> das </a:t>
            </a:r>
            <a:r>
              <a:rPr lang="es-ES" dirty="0" err="1">
                <a:latin typeface="Calibri" panose="020F0502020204030204"/>
              </a:rPr>
              <a:t>linhas</a:t>
            </a:r>
            <a:r>
              <a:rPr lang="es-ES" dirty="0">
                <a:latin typeface="Calibri" panose="020F0502020204030204"/>
              </a:rPr>
              <a:t> e redes de </a:t>
            </a:r>
            <a:r>
              <a:rPr lang="es-ES" dirty="0" err="1">
                <a:latin typeface="Calibri" panose="020F0502020204030204"/>
              </a:rPr>
              <a:t>metrô</a:t>
            </a:r>
            <a:r>
              <a:rPr lang="es-ES" dirty="0">
                <a:latin typeface="Calibri" panose="020F0502020204030204"/>
              </a:rPr>
              <a:t> e </a:t>
            </a:r>
            <a:r>
              <a:rPr lang="es-ES" dirty="0" err="1">
                <a:latin typeface="Calibri" panose="020F0502020204030204"/>
              </a:rPr>
              <a:t>monotrilho</a:t>
            </a:r>
            <a:r>
              <a:rPr lang="es-ES" dirty="0">
                <a:latin typeface="Calibri" panose="020F0502020204030204"/>
              </a:rPr>
              <a:t>;</a:t>
            </a:r>
          </a:p>
          <a:p>
            <a:pPr marL="360000" lvl="1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s-ES" dirty="0">
                <a:latin typeface="Calibri" panose="020F0502020204030204"/>
              </a:rPr>
              <a:t>Métodos de </a:t>
            </a:r>
            <a:r>
              <a:rPr lang="es-ES" dirty="0" err="1">
                <a:latin typeface="Calibri" panose="020F0502020204030204"/>
              </a:rPr>
              <a:t>construção</a:t>
            </a:r>
            <a:r>
              <a:rPr lang="es-ES" dirty="0">
                <a:latin typeface="Calibri" panose="020F0502020204030204"/>
              </a:rPr>
              <a:t>, </a:t>
            </a:r>
            <a:r>
              <a:rPr lang="es-ES" dirty="0" err="1">
                <a:latin typeface="Calibri" panose="020F0502020204030204"/>
              </a:rPr>
              <a:t>sinalização</a:t>
            </a:r>
            <a:r>
              <a:rPr lang="es-ES" dirty="0">
                <a:latin typeface="Calibri" panose="020F0502020204030204"/>
              </a:rPr>
              <a:t>, </a:t>
            </a:r>
            <a:r>
              <a:rPr lang="es-ES" dirty="0" err="1">
                <a:latin typeface="Calibri" panose="020F0502020204030204"/>
              </a:rPr>
              <a:t>trens</a:t>
            </a:r>
            <a:r>
              <a:rPr lang="es-ES" dirty="0">
                <a:latin typeface="Calibri" panose="020F0502020204030204"/>
              </a:rPr>
              <a:t> e </a:t>
            </a:r>
            <a:r>
              <a:rPr lang="es-ES" dirty="0" err="1">
                <a:latin typeface="Calibri" panose="020F0502020204030204"/>
              </a:rPr>
              <a:t>vias</a:t>
            </a:r>
            <a:r>
              <a:rPr lang="es-ES" dirty="0">
                <a:latin typeface="Calibri" panose="020F0502020204030204"/>
              </a:rPr>
              <a:t>; </a:t>
            </a:r>
          </a:p>
          <a:p>
            <a:pPr marL="360000" lvl="1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s-ES" dirty="0" err="1">
                <a:latin typeface="Calibri" panose="020F0502020204030204"/>
              </a:rPr>
              <a:t>Diretrizes</a:t>
            </a:r>
            <a:r>
              <a:rPr lang="es-ES" dirty="0">
                <a:latin typeface="Calibri" panose="020F0502020204030204"/>
              </a:rPr>
              <a:t>, </a:t>
            </a:r>
            <a:r>
              <a:rPr lang="es-ES" dirty="0" err="1">
                <a:latin typeface="Calibri" panose="020F0502020204030204"/>
              </a:rPr>
              <a:t>especificações</a:t>
            </a:r>
            <a:r>
              <a:rPr lang="es-ES" dirty="0">
                <a:latin typeface="Calibri" panose="020F0502020204030204"/>
              </a:rPr>
              <a:t> para </a:t>
            </a:r>
            <a:r>
              <a:rPr lang="es-ES" dirty="0" err="1">
                <a:latin typeface="Calibri" panose="020F0502020204030204"/>
              </a:rPr>
              <a:t>coordenar</a:t>
            </a:r>
            <a:r>
              <a:rPr lang="es-ES" dirty="0">
                <a:latin typeface="Calibri" panose="020F0502020204030204"/>
              </a:rPr>
              <a:t> as interfaces técnicas </a:t>
            </a:r>
            <a:r>
              <a:rPr lang="es-ES" dirty="0" err="1">
                <a:latin typeface="Calibri" panose="020F0502020204030204"/>
              </a:rPr>
              <a:t>com</a:t>
            </a:r>
            <a:r>
              <a:rPr lang="es-ES" dirty="0">
                <a:latin typeface="Calibri" panose="020F0502020204030204"/>
              </a:rPr>
              <a:t> as contratadas e </a:t>
            </a:r>
            <a:r>
              <a:rPr lang="es-ES" dirty="0" err="1">
                <a:latin typeface="Calibri" panose="020F0502020204030204"/>
              </a:rPr>
              <a:t>órgãos</a:t>
            </a:r>
            <a:r>
              <a:rPr lang="es-ES" dirty="0">
                <a:latin typeface="Calibri" panose="020F0502020204030204"/>
              </a:rPr>
              <a:t> públicos.</a:t>
            </a:r>
            <a:endParaRPr lang="pt-BR" dirty="0">
              <a:latin typeface="Calibri" panose="020F0502020204030204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1CBB708D-AEF7-4BC5-B2D1-8C20BCCF36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296" t="48683" r="3482" b="46517"/>
          <a:stretch/>
        </p:blipFill>
        <p:spPr>
          <a:xfrm>
            <a:off x="8163286" y="6180519"/>
            <a:ext cx="3757162" cy="43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967891"/>
      </p:ext>
    </p:extLst>
  </p:cSld>
  <p:clrMapOvr>
    <a:masterClrMapping/>
  </p:clrMapOvr>
  <p:transition spd="slow" advTm="10306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ao ar livre, edifício&#10;&#10;Descrição gerada com alta confiança">
            <a:extLst>
              <a:ext uri="{FF2B5EF4-FFF2-40B4-BE49-F238E27FC236}">
                <a16:creationId xmlns:a16="http://schemas.microsoft.com/office/drawing/2014/main" id="{308BC984-B101-445A-AE69-7735400D09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33" r="1466"/>
          <a:stretch/>
        </p:blipFill>
        <p:spPr>
          <a:xfrm>
            <a:off x="909158" y="944702"/>
            <a:ext cx="6674489" cy="5370313"/>
          </a:xfrm>
          <a:prstGeom prst="rect">
            <a:avLst/>
          </a:prstGeom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02369EC8-616E-4B4B-8A49-AC438397FA3D}"/>
              </a:ext>
            </a:extLst>
          </p:cNvPr>
          <p:cNvGrpSpPr/>
          <p:nvPr/>
        </p:nvGrpSpPr>
        <p:grpSpPr>
          <a:xfrm>
            <a:off x="8218842" y="657354"/>
            <a:ext cx="3392706" cy="1231106"/>
            <a:chOff x="1102683" y="1001445"/>
            <a:chExt cx="3392706" cy="1316799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BE2D7836-3BD5-4ED8-8470-9AA82E7E2168}"/>
                </a:ext>
              </a:extLst>
            </p:cNvPr>
            <p:cNvSpPr txBox="1"/>
            <p:nvPr/>
          </p:nvSpPr>
          <p:spPr>
            <a:xfrm>
              <a:off x="1102683" y="1001445"/>
              <a:ext cx="3392706" cy="1316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ENGENHARIA DE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IMPLANTAÇÃO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0" name="Conector reto 9">
              <a:extLst>
                <a:ext uri="{FF2B5EF4-FFF2-40B4-BE49-F238E27FC236}">
                  <a16:creationId xmlns:a16="http://schemas.microsoft.com/office/drawing/2014/main" id="{18ECE8C3-B02B-42B5-808F-32D71B56B934}"/>
                </a:ext>
              </a:extLst>
            </p:cNvPr>
            <p:cNvCxnSpPr>
              <a:cxnSpLocks/>
            </p:cNvCxnSpPr>
            <p:nvPr/>
          </p:nvCxnSpPr>
          <p:spPr>
            <a:xfrm>
              <a:off x="1102683" y="2181045"/>
              <a:ext cx="3392705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84464DB-0756-439D-A22E-E35B24D31F35}"/>
              </a:ext>
            </a:extLst>
          </p:cNvPr>
          <p:cNvSpPr txBox="1"/>
          <p:nvPr/>
        </p:nvSpPr>
        <p:spPr>
          <a:xfrm>
            <a:off x="8218842" y="1953329"/>
            <a:ext cx="359339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CONSULTORIA: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Projeto e acompanhamento de implantação de sistemas e obras de estações, pátios, túneis, vias elevadas e subterrâneas;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t-BR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Projetos através de técnicas e ferramentas em </a:t>
            </a:r>
            <a:r>
              <a:rPr kumimoji="0" lang="pt-BR" sz="18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BIM (</a:t>
            </a:r>
            <a:r>
              <a:rPr kumimoji="0" lang="pt-BR" sz="18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Building</a:t>
            </a:r>
            <a:r>
              <a:rPr kumimoji="0" lang="pt-BR" sz="18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BR" sz="18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Information</a:t>
            </a:r>
            <a:r>
              <a:rPr kumimoji="0" lang="pt-BR" sz="18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BR" sz="18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</a:t>
            </a:r>
            <a:r>
              <a:rPr kumimoji="0" lang="pt-BR" sz="18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r>
              <a:rPr lang="pt-BR" dirty="0">
                <a:latin typeface="Calibri" panose="020F0502020204030204"/>
              </a:rPr>
              <a:t>;</a:t>
            </a:r>
            <a:endParaRPr kumimoji="0" lang="pt-BR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t-BR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pt-BR" dirty="0">
                <a:latin typeface="Calibri" panose="020F0502020204030204"/>
              </a:rPr>
              <a:t>Acompanhamento de </a:t>
            </a:r>
            <a:r>
              <a:rPr kumimoji="0" lang="pt-BR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testes de comissionamento e simulação em marcha.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8628A050-761F-4596-B446-06BE897BF4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296" t="48683" r="3482" b="46517"/>
          <a:stretch/>
        </p:blipFill>
        <p:spPr>
          <a:xfrm>
            <a:off x="8136958" y="6149251"/>
            <a:ext cx="3757162" cy="43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50917"/>
      </p:ext>
    </p:extLst>
  </p:cSld>
  <p:clrMapOvr>
    <a:masterClrMapping/>
  </p:clrMapOvr>
  <p:transition spd="slow" advTm="10408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9B3D10F4-C4FA-4A03-AFBB-7F479236F8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548"/>
          <a:stretch/>
        </p:blipFill>
        <p:spPr>
          <a:xfrm>
            <a:off x="405857" y="203566"/>
            <a:ext cx="7823743" cy="484094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grpSp>
        <p:nvGrpSpPr>
          <p:cNvPr id="14" name="Grupo 25">
            <a:extLst>
              <a:ext uri="{FF2B5EF4-FFF2-40B4-BE49-F238E27FC236}">
                <a16:creationId xmlns:a16="http://schemas.microsoft.com/office/drawing/2014/main" id="{56B6B9D7-04A8-422F-A4DC-2EC9EB107EAB}"/>
              </a:ext>
            </a:extLst>
          </p:cNvPr>
          <p:cNvGrpSpPr/>
          <p:nvPr/>
        </p:nvGrpSpPr>
        <p:grpSpPr>
          <a:xfrm>
            <a:off x="397468" y="5041784"/>
            <a:ext cx="7823743" cy="1736521"/>
            <a:chOff x="1" y="2356329"/>
            <a:chExt cx="9921223" cy="3183565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51F0FB00-8511-480D-8D5B-73D222318300}"/>
                </a:ext>
              </a:extLst>
            </p:cNvPr>
            <p:cNvSpPr/>
            <p:nvPr/>
          </p:nvSpPr>
          <p:spPr>
            <a:xfrm>
              <a:off x="15223" y="2495171"/>
              <a:ext cx="9906001" cy="3044723"/>
            </a:xfrm>
            <a:prstGeom prst="rect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6" name="Imagem 15" descr="Recorte de Tela">
              <a:extLst>
                <a:ext uri="{FF2B5EF4-FFF2-40B4-BE49-F238E27FC236}">
                  <a16:creationId xmlns:a16="http://schemas.microsoft.com/office/drawing/2014/main" id="{D25838DB-4D69-455A-A031-E21B9A2B9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2852375"/>
              <a:ext cx="4184733" cy="2412000"/>
            </a:xfrm>
            <a:prstGeom prst="rect">
              <a:avLst/>
            </a:prstGeom>
            <a:grpFill/>
          </p:spPr>
        </p:pic>
        <p:pic>
          <p:nvPicPr>
            <p:cNvPr id="17" name="Imagem 16" descr="Recorte de Tela">
              <a:extLst>
                <a:ext uri="{FF2B5EF4-FFF2-40B4-BE49-F238E27FC236}">
                  <a16:creationId xmlns:a16="http://schemas.microsoft.com/office/drawing/2014/main" id="{35995058-8324-4936-ABBC-B2E3613A9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5936" y="2852375"/>
              <a:ext cx="2745306" cy="2412000"/>
            </a:xfrm>
            <a:prstGeom prst="rect">
              <a:avLst/>
            </a:prstGeom>
            <a:grpFill/>
          </p:spPr>
        </p:pic>
        <p:pic>
          <p:nvPicPr>
            <p:cNvPr id="18" name="Imagem 17" descr="Recorte de Tela">
              <a:extLst>
                <a:ext uri="{FF2B5EF4-FFF2-40B4-BE49-F238E27FC236}">
                  <a16:creationId xmlns:a16="http://schemas.microsoft.com/office/drawing/2014/main" id="{9B674F5B-2066-4D8D-831F-A1DC3945A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2445" y="2852374"/>
              <a:ext cx="2831297" cy="2412000"/>
            </a:xfrm>
            <a:prstGeom prst="rect">
              <a:avLst/>
            </a:prstGeom>
            <a:grpFill/>
          </p:spPr>
        </p:pic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55973829-08E3-445E-BE53-9AD5A4E8E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2356329"/>
              <a:ext cx="3562006" cy="427440"/>
            </a:xfrm>
            <a:prstGeom prst="rect">
              <a:avLst/>
            </a:prstGeom>
            <a:grpFill/>
            <a:ln>
              <a:noFill/>
            </a:ln>
            <a:effectLst/>
          </p:spPr>
        </p:pic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02369EC8-616E-4B4B-8A49-AC438397FA3D}"/>
              </a:ext>
            </a:extLst>
          </p:cNvPr>
          <p:cNvGrpSpPr/>
          <p:nvPr/>
        </p:nvGrpSpPr>
        <p:grpSpPr>
          <a:xfrm>
            <a:off x="8409614" y="1037391"/>
            <a:ext cx="3635763" cy="1231106"/>
            <a:chOff x="867608" y="311095"/>
            <a:chExt cx="3864131" cy="1179773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BE2D7836-3BD5-4ED8-8470-9AA82E7E2168}"/>
                </a:ext>
              </a:extLst>
            </p:cNvPr>
            <p:cNvSpPr txBox="1"/>
            <p:nvPr/>
          </p:nvSpPr>
          <p:spPr>
            <a:xfrm>
              <a:off x="867608" y="311095"/>
              <a:ext cx="3864131" cy="1179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</a:rPr>
                <a:t>GESTÃO DE PROJETOS</a:t>
              </a:r>
              <a:endParaRPr lang="pt-BR" sz="3600" b="1" dirty="0">
                <a:latin typeface="Calibri" panose="020F050202020403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</a:t>
              </a: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Melhores Práticas </a:t>
              </a:r>
              <a:r>
                <a:rPr kumimoji="0" lang="pt-BR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PMBOK)</a:t>
              </a:r>
            </a:p>
          </p:txBody>
        </p:sp>
        <p:cxnSp>
          <p:nvCxnSpPr>
            <p:cNvPr id="10" name="Conector reto 9">
              <a:extLst>
                <a:ext uri="{FF2B5EF4-FFF2-40B4-BE49-F238E27FC236}">
                  <a16:creationId xmlns:a16="http://schemas.microsoft.com/office/drawing/2014/main" id="{18ECE8C3-B02B-42B5-808F-32D71B56B934}"/>
                </a:ext>
              </a:extLst>
            </p:cNvPr>
            <p:cNvCxnSpPr>
              <a:cxnSpLocks/>
            </p:cNvCxnSpPr>
            <p:nvPr/>
          </p:nvCxnSpPr>
          <p:spPr>
            <a:xfrm>
              <a:off x="1100389" y="1056314"/>
              <a:ext cx="3392705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84464DB-0756-439D-A22E-E35B24D31F35}"/>
              </a:ext>
            </a:extLst>
          </p:cNvPr>
          <p:cNvSpPr txBox="1"/>
          <p:nvPr/>
        </p:nvSpPr>
        <p:spPr>
          <a:xfrm>
            <a:off x="8489818" y="2268497"/>
            <a:ext cx="359675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Metodologia, ferramentas e capacitação em gestão de projetos: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Ciclo de vida;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Escopo;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Cronograma;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Custos;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Riscos;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Controle de mudanças 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Lições aprendidas.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70DE5B9F-C78B-4D5B-9951-91CB8CB8E90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296" t="48683" r="3482" b="46517"/>
          <a:stretch/>
        </p:blipFill>
        <p:spPr>
          <a:xfrm>
            <a:off x="8409614" y="6192836"/>
            <a:ext cx="3757162" cy="43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83714"/>
      </p:ext>
    </p:extLst>
  </p:cSld>
  <p:clrMapOvr>
    <a:masterClrMapping/>
  </p:clrMapOvr>
  <p:transition spd="slow" advTm="1132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A0533BC3-F432-41EC-941A-3D6C4CB09F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42" r="35370" b="1023"/>
          <a:stretch/>
        </p:blipFill>
        <p:spPr>
          <a:xfrm>
            <a:off x="788321" y="427840"/>
            <a:ext cx="6985421" cy="6120586"/>
          </a:xfrm>
          <a:prstGeom prst="rect">
            <a:avLst/>
          </a:prstGeom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02369EC8-616E-4B4B-8A49-AC438397FA3D}"/>
              </a:ext>
            </a:extLst>
          </p:cNvPr>
          <p:cNvGrpSpPr/>
          <p:nvPr/>
        </p:nvGrpSpPr>
        <p:grpSpPr>
          <a:xfrm>
            <a:off x="8129465" y="627808"/>
            <a:ext cx="3392707" cy="632710"/>
            <a:chOff x="1100389" y="259318"/>
            <a:chExt cx="3392707" cy="606328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BE2D7836-3BD5-4ED8-8470-9AA82E7E2168}"/>
                </a:ext>
              </a:extLst>
            </p:cNvPr>
            <p:cNvSpPr txBox="1"/>
            <p:nvPr/>
          </p:nvSpPr>
          <p:spPr>
            <a:xfrm>
              <a:off x="1100389" y="259318"/>
              <a:ext cx="3392706" cy="501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OPERAÇÃO</a:t>
              </a:r>
            </a:p>
          </p:txBody>
        </p:sp>
        <p:cxnSp>
          <p:nvCxnSpPr>
            <p:cNvPr id="10" name="Conector reto 9">
              <a:extLst>
                <a:ext uri="{FF2B5EF4-FFF2-40B4-BE49-F238E27FC236}">
                  <a16:creationId xmlns:a16="http://schemas.microsoft.com/office/drawing/2014/main" id="{18ECE8C3-B02B-42B5-808F-32D71B56B934}"/>
                </a:ext>
              </a:extLst>
            </p:cNvPr>
            <p:cNvCxnSpPr>
              <a:cxnSpLocks/>
            </p:cNvCxnSpPr>
            <p:nvPr/>
          </p:nvCxnSpPr>
          <p:spPr>
            <a:xfrm>
              <a:off x="1100391" y="865646"/>
              <a:ext cx="3392705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84464DB-0756-439D-A22E-E35B24D31F35}"/>
              </a:ext>
            </a:extLst>
          </p:cNvPr>
          <p:cNvSpPr txBox="1"/>
          <p:nvPr/>
        </p:nvSpPr>
        <p:spPr>
          <a:xfrm>
            <a:off x="8034001" y="1564756"/>
            <a:ext cx="3488171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Diagnóstico das condições operativas;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Consultoria para o início da operação;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Planejamento operacional: manuais, diretrizes, normas, procedimentos, análise de incidentes;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Estratégias diferenciadas para eventos esportivos e culturais importantes;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8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Performance </a:t>
            </a:r>
            <a:r>
              <a:rPr kumimoji="0" lang="pt-BR" sz="18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Indicators</a:t>
            </a:r>
            <a:r>
              <a:rPr kumimoji="0" lang="pt-BR" sz="18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(KPI)</a:t>
            </a:r>
            <a:r>
              <a:rPr kumimoji="0" lang="pt-BR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4300B6C7-6BD8-490D-92A5-9EC0DD54A1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296" t="48683" r="3482" b="46517"/>
          <a:stretch/>
        </p:blipFill>
        <p:spPr>
          <a:xfrm>
            <a:off x="8041482" y="6121586"/>
            <a:ext cx="3757162" cy="43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165226"/>
      </p:ext>
    </p:extLst>
  </p:cSld>
  <p:clrMapOvr>
    <a:masterClrMapping/>
  </p:clrMapOvr>
  <p:transition spd="slow" advTm="10987">
    <p:wipe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523</Words>
  <Application>Microsoft Office PowerPoint</Application>
  <PresentationFormat>Widescreen</PresentationFormat>
  <Paragraphs>98</Paragraphs>
  <Slides>14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Corbel</vt:lpstr>
      <vt:lpstr>Montserrat</vt:lpstr>
      <vt:lpstr>Wingdings</vt:lpstr>
      <vt:lpstr>Tema do Office</vt:lpstr>
      <vt:lpstr>Consultoria com Know How e excelência na área do Transporte Metro-ferroviário e da Mobilidade Urbana</vt:lpstr>
      <vt:lpstr>Apresentação do PowerPoint</vt:lpstr>
      <vt:lpstr>Apresentação do PowerPoint</vt:lpstr>
      <vt:lpstr>Prestação de Serviços: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LUIS ANTONIO RODRIGUES DA SILVEIRA</dc:creator>
  <cp:lastModifiedBy>LUIS ANTONIO RODRIGUES DA SILVEIRA</cp:lastModifiedBy>
  <cp:revision>21</cp:revision>
  <dcterms:created xsi:type="dcterms:W3CDTF">2019-10-14T17:01:21Z</dcterms:created>
  <dcterms:modified xsi:type="dcterms:W3CDTF">2019-11-04T18:29:25Z</dcterms:modified>
</cp:coreProperties>
</file>